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Libre Baskerville" panose="02000000000000000000" pitchFamily="2" charset="0"/>
      <p:regular r:id="rId11"/>
    </p:embeddedFont>
    <p:embeddedFont>
      <p:font typeface="Open Sans" panose="020B0606030504020204" pitchFamily="3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50" d="100"/>
          <a:sy n="50" d="100"/>
        </p:scale>
        <p:origin x="1522" y="5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78598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62420"/>
            <a:ext cx="7556421" cy="3912870"/>
          </a:xfrm>
          <a:prstGeom prst="rect">
            <a:avLst/>
          </a:prstGeom>
          <a:noFill/>
          <a:ln/>
        </p:spPr>
        <p:txBody>
          <a:bodyPr wrap="square" lIns="0" tIns="0" rIns="0" bIns="0" rtlCol="0" anchor="t"/>
          <a:lstStyle/>
          <a:p>
            <a:pPr marL="0" indent="0">
              <a:lnSpc>
                <a:spcPts val="7700"/>
              </a:lnSpc>
              <a:buNone/>
            </a:pPr>
            <a:r>
              <a:rPr lang="en-US" sz="6150" dirty="0">
                <a:solidFill>
                  <a:srgbClr val="403CCF"/>
                </a:solidFill>
                <a:latin typeface="Libre Baskerville" pitchFamily="34" charset="0"/>
                <a:ea typeface="Libre Baskerville" pitchFamily="34" charset="-122"/>
                <a:cs typeface="Libre Baskerville" pitchFamily="34" charset="-120"/>
              </a:rPr>
              <a:t>AI-Powered Career Guidance: The Future of Career Counseling</a:t>
            </a:r>
            <a:endParaRPr lang="en-US" sz="6150" dirty="0"/>
          </a:p>
        </p:txBody>
      </p:sp>
      <p:sp>
        <p:nvSpPr>
          <p:cNvPr id="4" name="Text 1"/>
          <p:cNvSpPr/>
          <p:nvPr/>
        </p:nvSpPr>
        <p:spPr>
          <a:xfrm>
            <a:off x="6280190" y="5515451"/>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Imagine a world where personalized career advice is always available at your fingertips. This is the promise of AI-powered career counseling chatbots, revolutionizing the way we navigate our professional journeys.</a:t>
            </a:r>
            <a:endParaRPr lang="en-US" sz="1750" dirty="0"/>
          </a:p>
        </p:txBody>
      </p:sp>
      <p:pic>
        <p:nvPicPr>
          <p:cNvPr id="6" name="Picture 5">
            <a:extLst>
              <a:ext uri="{FF2B5EF4-FFF2-40B4-BE49-F238E27FC236}">
                <a16:creationId xmlns:a16="http://schemas.microsoft.com/office/drawing/2014/main" id="{099F0AB1-EF18-EE3B-4C85-E3A0670500A6}"/>
              </a:ext>
            </a:extLst>
          </p:cNvPr>
          <p:cNvPicPr>
            <a:picLocks noChangeAspect="1"/>
          </p:cNvPicPr>
          <p:nvPr/>
        </p:nvPicPr>
        <p:blipFill>
          <a:blip r:embed="rId4"/>
          <a:stretch>
            <a:fillRect/>
          </a:stretch>
        </p:blipFill>
        <p:spPr>
          <a:xfrm>
            <a:off x="12013552" y="7649203"/>
            <a:ext cx="2616848" cy="51402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48189"/>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Personalized Career Guidance</a:t>
            </a:r>
            <a:endParaRPr lang="en-US" sz="4450" dirty="0"/>
          </a:p>
        </p:txBody>
      </p:sp>
      <p:sp>
        <p:nvSpPr>
          <p:cNvPr id="4" name="Shape 1"/>
          <p:cNvSpPr/>
          <p:nvPr/>
        </p:nvSpPr>
        <p:spPr>
          <a:xfrm>
            <a:off x="793790" y="2761059"/>
            <a:ext cx="510302" cy="510302"/>
          </a:xfrm>
          <a:prstGeom prst="roundRect">
            <a:avLst>
              <a:gd name="adj" fmla="val 6667"/>
            </a:avLst>
          </a:prstGeom>
          <a:solidFill>
            <a:srgbClr val="EAE8F3"/>
          </a:solidFill>
          <a:ln/>
        </p:spPr>
      </p:sp>
      <p:sp>
        <p:nvSpPr>
          <p:cNvPr id="5" name="Text 2"/>
          <p:cNvSpPr/>
          <p:nvPr/>
        </p:nvSpPr>
        <p:spPr>
          <a:xfrm>
            <a:off x="972979" y="2846070"/>
            <a:ext cx="151805" cy="340281"/>
          </a:xfrm>
          <a:prstGeom prst="rect">
            <a:avLst/>
          </a:prstGeom>
          <a:noFill/>
          <a:ln/>
        </p:spPr>
        <p:txBody>
          <a:bodyPr wrap="none" lIns="0" tIns="0" rIns="0" bIns="0" rtlCol="0" anchor="t"/>
          <a:lstStyle/>
          <a:p>
            <a:pPr marL="0" indent="0" algn="ctr">
              <a:lnSpc>
                <a:spcPts val="2650"/>
              </a:lnSpc>
              <a:buNone/>
            </a:pPr>
            <a:r>
              <a:rPr lang="en-US" sz="2650" dirty="0">
                <a:solidFill>
                  <a:srgbClr val="49495A"/>
                </a:solidFill>
                <a:latin typeface="Libre Baskerville" pitchFamily="34" charset="0"/>
                <a:ea typeface="Libre Baskerville" pitchFamily="34" charset="-122"/>
                <a:cs typeface="Libre Baskerville" pitchFamily="34" charset="-120"/>
              </a:rPr>
              <a:t>1</a:t>
            </a:r>
            <a:endParaRPr lang="en-US" sz="2650" dirty="0"/>
          </a:p>
        </p:txBody>
      </p:sp>
      <p:sp>
        <p:nvSpPr>
          <p:cNvPr id="6" name="Text 3"/>
          <p:cNvSpPr/>
          <p:nvPr/>
        </p:nvSpPr>
        <p:spPr>
          <a:xfrm>
            <a:off x="1530906" y="2761059"/>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Tailored Recommendations</a:t>
            </a:r>
            <a:endParaRPr lang="en-US" sz="2200" dirty="0"/>
          </a:p>
        </p:txBody>
      </p:sp>
      <p:sp>
        <p:nvSpPr>
          <p:cNvPr id="7" name="Text 4"/>
          <p:cNvSpPr/>
          <p:nvPr/>
        </p:nvSpPr>
        <p:spPr>
          <a:xfrm>
            <a:off x="1530906" y="3605808"/>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Chatbots analyze your interests, skills, and experience to suggest suitable career paths.</a:t>
            </a:r>
            <a:endParaRPr lang="en-US" sz="1750" dirty="0"/>
          </a:p>
        </p:txBody>
      </p:sp>
      <p:sp>
        <p:nvSpPr>
          <p:cNvPr id="8" name="Shape 5"/>
          <p:cNvSpPr/>
          <p:nvPr/>
        </p:nvSpPr>
        <p:spPr>
          <a:xfrm>
            <a:off x="4685467" y="2761059"/>
            <a:ext cx="510302" cy="510302"/>
          </a:xfrm>
          <a:prstGeom prst="roundRect">
            <a:avLst>
              <a:gd name="adj" fmla="val 6667"/>
            </a:avLst>
          </a:prstGeom>
          <a:solidFill>
            <a:srgbClr val="EAE8F3"/>
          </a:solidFill>
          <a:ln/>
        </p:spPr>
      </p:sp>
      <p:sp>
        <p:nvSpPr>
          <p:cNvPr id="9" name="Text 6"/>
          <p:cNvSpPr/>
          <p:nvPr/>
        </p:nvSpPr>
        <p:spPr>
          <a:xfrm>
            <a:off x="4835843" y="2846070"/>
            <a:ext cx="209550" cy="340281"/>
          </a:xfrm>
          <a:prstGeom prst="rect">
            <a:avLst/>
          </a:prstGeom>
          <a:noFill/>
          <a:ln/>
        </p:spPr>
        <p:txBody>
          <a:bodyPr wrap="none" lIns="0" tIns="0" rIns="0" bIns="0" rtlCol="0" anchor="t"/>
          <a:lstStyle/>
          <a:p>
            <a:pPr marL="0" indent="0" algn="ctr">
              <a:lnSpc>
                <a:spcPts val="2650"/>
              </a:lnSpc>
              <a:buNone/>
            </a:pPr>
            <a:r>
              <a:rPr lang="en-US" sz="2650" dirty="0">
                <a:solidFill>
                  <a:srgbClr val="49495A"/>
                </a:solidFill>
                <a:latin typeface="Libre Baskerville" pitchFamily="34" charset="0"/>
                <a:ea typeface="Libre Baskerville" pitchFamily="34" charset="-122"/>
                <a:cs typeface="Libre Baskerville" pitchFamily="34" charset="-120"/>
              </a:rPr>
              <a:t>2</a:t>
            </a:r>
            <a:endParaRPr lang="en-US" sz="2650" dirty="0"/>
          </a:p>
        </p:txBody>
      </p:sp>
      <p:sp>
        <p:nvSpPr>
          <p:cNvPr id="10" name="Text 7"/>
          <p:cNvSpPr/>
          <p:nvPr/>
        </p:nvSpPr>
        <p:spPr>
          <a:xfrm>
            <a:off x="5422583" y="2761059"/>
            <a:ext cx="2927747" cy="708660"/>
          </a:xfrm>
          <a:prstGeom prst="rect">
            <a:avLst/>
          </a:prstGeom>
          <a:noFill/>
          <a:ln/>
        </p:spPr>
        <p:txBody>
          <a:bodyPr wrap="square" lIns="0" tIns="0" rIns="0" bIns="0" rtlCol="0" anchor="t"/>
          <a:lstStyle/>
          <a:p>
            <a:pPr marL="0" indent="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Personalized Insights</a:t>
            </a:r>
            <a:endParaRPr lang="en-US" sz="2200" dirty="0"/>
          </a:p>
        </p:txBody>
      </p:sp>
      <p:sp>
        <p:nvSpPr>
          <p:cNvPr id="11" name="Text 8"/>
          <p:cNvSpPr/>
          <p:nvPr/>
        </p:nvSpPr>
        <p:spPr>
          <a:xfrm>
            <a:off x="5422583" y="3605808"/>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AI algorithms provide detailed information about various professions, including salary expectations and job outlook.</a:t>
            </a:r>
            <a:endParaRPr lang="en-US" sz="1750" dirty="0"/>
          </a:p>
        </p:txBody>
      </p:sp>
      <p:sp>
        <p:nvSpPr>
          <p:cNvPr id="12" name="Shape 9"/>
          <p:cNvSpPr/>
          <p:nvPr/>
        </p:nvSpPr>
        <p:spPr>
          <a:xfrm>
            <a:off x="793790" y="6265188"/>
            <a:ext cx="510302" cy="510302"/>
          </a:xfrm>
          <a:prstGeom prst="roundRect">
            <a:avLst>
              <a:gd name="adj" fmla="val 6667"/>
            </a:avLst>
          </a:prstGeom>
          <a:solidFill>
            <a:srgbClr val="EAE8F3"/>
          </a:solidFill>
          <a:ln/>
        </p:spPr>
      </p:sp>
      <p:sp>
        <p:nvSpPr>
          <p:cNvPr id="13" name="Text 10"/>
          <p:cNvSpPr/>
          <p:nvPr/>
        </p:nvSpPr>
        <p:spPr>
          <a:xfrm>
            <a:off x="944166" y="6350198"/>
            <a:ext cx="209550" cy="340281"/>
          </a:xfrm>
          <a:prstGeom prst="rect">
            <a:avLst/>
          </a:prstGeom>
          <a:noFill/>
          <a:ln/>
        </p:spPr>
        <p:txBody>
          <a:bodyPr wrap="none" lIns="0" tIns="0" rIns="0" bIns="0" rtlCol="0" anchor="t"/>
          <a:lstStyle/>
          <a:p>
            <a:pPr marL="0" indent="0" algn="ctr">
              <a:lnSpc>
                <a:spcPts val="2650"/>
              </a:lnSpc>
              <a:buNone/>
            </a:pPr>
            <a:r>
              <a:rPr lang="en-US" sz="2650" dirty="0">
                <a:solidFill>
                  <a:srgbClr val="49495A"/>
                </a:solidFill>
                <a:latin typeface="Libre Baskerville" pitchFamily="34" charset="0"/>
                <a:ea typeface="Libre Baskerville" pitchFamily="34" charset="-122"/>
                <a:cs typeface="Libre Baskerville" pitchFamily="34" charset="-120"/>
              </a:rPr>
              <a:t>3</a:t>
            </a:r>
            <a:endParaRPr lang="en-US" sz="2650" dirty="0"/>
          </a:p>
        </p:txBody>
      </p:sp>
      <p:sp>
        <p:nvSpPr>
          <p:cNvPr id="14" name="Text 11"/>
          <p:cNvSpPr/>
          <p:nvPr/>
        </p:nvSpPr>
        <p:spPr>
          <a:xfrm>
            <a:off x="1530906" y="6265188"/>
            <a:ext cx="3506510" cy="354330"/>
          </a:xfrm>
          <a:prstGeom prst="rect">
            <a:avLst/>
          </a:prstGeom>
          <a:noFill/>
          <a:ln/>
        </p:spPr>
        <p:txBody>
          <a:bodyPr wrap="none" lIns="0" tIns="0" rIns="0" bIns="0" rtlCol="0" anchor="t"/>
          <a:lstStyle/>
          <a:p>
            <a:pPr marL="0" indent="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Career Path Exploration</a:t>
            </a:r>
            <a:endParaRPr lang="en-US" sz="2200" dirty="0"/>
          </a:p>
        </p:txBody>
      </p:sp>
      <p:sp>
        <p:nvSpPr>
          <p:cNvPr id="15" name="Text 12"/>
          <p:cNvSpPr/>
          <p:nvPr/>
        </p:nvSpPr>
        <p:spPr>
          <a:xfrm>
            <a:off x="1530906" y="6755606"/>
            <a:ext cx="6819305" cy="725805"/>
          </a:xfrm>
          <a:prstGeom prst="rect">
            <a:avLst/>
          </a:prstGeom>
          <a:noFill/>
          <a:ln/>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Chatbots offer interactive tools to help you visualize different career trajectories and explore potential growth opportunities.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181344"/>
            <a:ext cx="9732169" cy="708779"/>
          </a:xfrm>
          <a:prstGeom prst="rect">
            <a:avLst/>
          </a:prstGeom>
          <a:noFill/>
          <a:ln/>
        </p:spPr>
        <p:txBody>
          <a:bodyPr wrap="none" lIns="0" tIns="0" rIns="0" bIns="0" rtlCol="0" anchor="t"/>
          <a:lstStyle/>
          <a:p>
            <a:pPr marL="0" indent="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Seamless Integration with Google</a:t>
            </a:r>
            <a:endParaRPr lang="en-US" sz="4450" dirty="0"/>
          </a:p>
        </p:txBody>
      </p:sp>
      <p:sp>
        <p:nvSpPr>
          <p:cNvPr id="3" name="Text 1"/>
          <p:cNvSpPr/>
          <p:nvPr/>
        </p:nvSpPr>
        <p:spPr>
          <a:xfrm>
            <a:off x="793790" y="3457099"/>
            <a:ext cx="3978116" cy="708660"/>
          </a:xfrm>
          <a:prstGeom prst="rect">
            <a:avLst/>
          </a:prstGeom>
          <a:noFill/>
          <a:ln/>
        </p:spPr>
        <p:txBody>
          <a:bodyPr wrap="square" lIns="0" tIns="0" rIns="0" bIns="0" rtlCol="0" anchor="t"/>
          <a:lstStyle/>
          <a:p>
            <a:pPr marL="0" indent="0">
              <a:lnSpc>
                <a:spcPts val="2750"/>
              </a:lnSpc>
              <a:buNone/>
            </a:pPr>
            <a:r>
              <a:rPr lang="en-US" sz="2200" dirty="0">
                <a:solidFill>
                  <a:srgbClr val="403CCF"/>
                </a:solidFill>
                <a:latin typeface="Libre Baskerville" pitchFamily="34" charset="0"/>
                <a:ea typeface="Libre Baskerville" pitchFamily="34" charset="-122"/>
                <a:cs typeface="Libre Baskerville" pitchFamily="34" charset="-120"/>
              </a:rPr>
              <a:t>Leveraging Google's Resources</a:t>
            </a:r>
            <a:endParaRPr lang="en-US" sz="2200" dirty="0"/>
          </a:p>
        </p:txBody>
      </p:sp>
      <p:sp>
        <p:nvSpPr>
          <p:cNvPr id="4" name="Text 2"/>
          <p:cNvSpPr/>
          <p:nvPr/>
        </p:nvSpPr>
        <p:spPr>
          <a:xfrm>
            <a:off x="793790" y="4392573"/>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Chatbots can access Google's vast knowledge base, including job listings, industry data, and educational resources.</a:t>
            </a:r>
            <a:endParaRPr lang="en-US" sz="1750" dirty="0"/>
          </a:p>
        </p:txBody>
      </p:sp>
      <p:sp>
        <p:nvSpPr>
          <p:cNvPr id="5" name="Text 3"/>
          <p:cNvSpPr/>
          <p:nvPr/>
        </p:nvSpPr>
        <p:spPr>
          <a:xfrm>
            <a:off x="5332928" y="3457099"/>
            <a:ext cx="3813691" cy="354330"/>
          </a:xfrm>
          <a:prstGeom prst="rect">
            <a:avLst/>
          </a:prstGeom>
          <a:noFill/>
          <a:ln/>
        </p:spPr>
        <p:txBody>
          <a:bodyPr wrap="none" lIns="0" tIns="0" rIns="0" bIns="0" rtlCol="0" anchor="t"/>
          <a:lstStyle/>
          <a:p>
            <a:pPr marL="0" indent="0">
              <a:lnSpc>
                <a:spcPts val="2750"/>
              </a:lnSpc>
              <a:buNone/>
            </a:pPr>
            <a:r>
              <a:rPr lang="en-US" sz="2200" dirty="0">
                <a:solidFill>
                  <a:srgbClr val="403CCF"/>
                </a:solidFill>
                <a:latin typeface="Libre Baskerville" pitchFamily="34" charset="0"/>
                <a:ea typeface="Libre Baskerville" pitchFamily="34" charset="-122"/>
                <a:cs typeface="Libre Baskerville" pitchFamily="34" charset="-120"/>
              </a:rPr>
              <a:t>Google Search Integration</a:t>
            </a:r>
            <a:endParaRPr lang="en-US" sz="2200" dirty="0"/>
          </a:p>
        </p:txBody>
      </p:sp>
      <p:sp>
        <p:nvSpPr>
          <p:cNvPr id="6" name="Text 4"/>
          <p:cNvSpPr/>
          <p:nvPr/>
        </p:nvSpPr>
        <p:spPr>
          <a:xfrm>
            <a:off x="5332928" y="4038243"/>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Seamless integration with Google Search enables users to quickly find relevant information about specific careers or industries.</a:t>
            </a:r>
            <a:endParaRPr lang="en-US" sz="1750" dirty="0"/>
          </a:p>
        </p:txBody>
      </p:sp>
      <p:sp>
        <p:nvSpPr>
          <p:cNvPr id="7" name="Text 5"/>
          <p:cNvSpPr/>
          <p:nvPr/>
        </p:nvSpPr>
        <p:spPr>
          <a:xfrm>
            <a:off x="9872067" y="3457099"/>
            <a:ext cx="3978116" cy="708660"/>
          </a:xfrm>
          <a:prstGeom prst="rect">
            <a:avLst/>
          </a:prstGeom>
          <a:noFill/>
          <a:ln/>
        </p:spPr>
        <p:txBody>
          <a:bodyPr wrap="square" lIns="0" tIns="0" rIns="0" bIns="0" rtlCol="0" anchor="t"/>
          <a:lstStyle/>
          <a:p>
            <a:pPr marL="0" indent="0">
              <a:lnSpc>
                <a:spcPts val="2750"/>
              </a:lnSpc>
              <a:buNone/>
            </a:pPr>
            <a:r>
              <a:rPr lang="en-US" sz="2200" dirty="0">
                <a:solidFill>
                  <a:srgbClr val="403CCF"/>
                </a:solidFill>
                <a:latin typeface="Libre Baskerville" pitchFamily="34" charset="0"/>
                <a:ea typeface="Libre Baskerville" pitchFamily="34" charset="-122"/>
                <a:cs typeface="Libre Baskerville" pitchFamily="34" charset="-120"/>
              </a:rPr>
              <a:t>Google Assistant Compatibility</a:t>
            </a:r>
            <a:endParaRPr lang="en-US" sz="2200" dirty="0"/>
          </a:p>
        </p:txBody>
      </p:sp>
      <p:sp>
        <p:nvSpPr>
          <p:cNvPr id="8" name="Text 6"/>
          <p:cNvSpPr/>
          <p:nvPr/>
        </p:nvSpPr>
        <p:spPr>
          <a:xfrm>
            <a:off x="9872067" y="4392573"/>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Users can access career guidance via voice commands, making it convenient to seek advice on the go.</a:t>
            </a:r>
            <a:endParaRPr lang="en-US" sz="1750" dirty="0"/>
          </a:p>
        </p:txBody>
      </p:sp>
      <p:pic>
        <p:nvPicPr>
          <p:cNvPr id="9" name="Picture 8">
            <a:extLst>
              <a:ext uri="{FF2B5EF4-FFF2-40B4-BE49-F238E27FC236}">
                <a16:creationId xmlns:a16="http://schemas.microsoft.com/office/drawing/2014/main" id="{F4A310FC-D26D-99F8-2EA7-C337828241FE}"/>
              </a:ext>
            </a:extLst>
          </p:cNvPr>
          <p:cNvPicPr>
            <a:picLocks noChangeAspect="1"/>
          </p:cNvPicPr>
          <p:nvPr/>
        </p:nvPicPr>
        <p:blipFill>
          <a:blip r:embed="rId3"/>
          <a:stretch>
            <a:fillRect/>
          </a:stretch>
        </p:blipFill>
        <p:spPr>
          <a:xfrm>
            <a:off x="12013552" y="7649203"/>
            <a:ext cx="2616848" cy="51402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9735" y="750689"/>
            <a:ext cx="7664529" cy="1320879"/>
          </a:xfrm>
          <a:prstGeom prst="rect">
            <a:avLst/>
          </a:prstGeom>
          <a:noFill/>
          <a:ln/>
        </p:spPr>
        <p:txBody>
          <a:bodyPr wrap="square" lIns="0" tIns="0" rIns="0" bIns="0" rtlCol="0" anchor="t"/>
          <a:lstStyle/>
          <a:p>
            <a:pPr marL="0" indent="0">
              <a:lnSpc>
                <a:spcPts val="5200"/>
              </a:lnSpc>
              <a:buNone/>
            </a:pPr>
            <a:r>
              <a:rPr lang="en-US" sz="4150" dirty="0">
                <a:solidFill>
                  <a:srgbClr val="403CCF"/>
                </a:solidFill>
                <a:latin typeface="Libre Baskerville" pitchFamily="34" charset="0"/>
                <a:ea typeface="Libre Baskerville" pitchFamily="34" charset="-122"/>
                <a:cs typeface="Libre Baskerville" pitchFamily="34" charset="-120"/>
              </a:rPr>
              <a:t>Enhanced Career Exploration</a:t>
            </a:r>
            <a:endParaRPr lang="en-US" sz="4150" dirty="0"/>
          </a:p>
        </p:txBody>
      </p:sp>
      <p:sp>
        <p:nvSpPr>
          <p:cNvPr id="4" name="Shape 1"/>
          <p:cNvSpPr/>
          <p:nvPr/>
        </p:nvSpPr>
        <p:spPr>
          <a:xfrm>
            <a:off x="1045250" y="2388513"/>
            <a:ext cx="22860" cy="5090398"/>
          </a:xfrm>
          <a:prstGeom prst="roundRect">
            <a:avLst>
              <a:gd name="adj" fmla="val 138692"/>
            </a:avLst>
          </a:prstGeom>
          <a:solidFill>
            <a:srgbClr val="D0CED9"/>
          </a:solidFill>
          <a:ln/>
        </p:spPr>
      </p:sp>
      <p:sp>
        <p:nvSpPr>
          <p:cNvPr id="5" name="Shape 2"/>
          <p:cNvSpPr/>
          <p:nvPr/>
        </p:nvSpPr>
        <p:spPr>
          <a:xfrm>
            <a:off x="1271588" y="2852618"/>
            <a:ext cx="739735" cy="22860"/>
          </a:xfrm>
          <a:prstGeom prst="roundRect">
            <a:avLst>
              <a:gd name="adj" fmla="val 138692"/>
            </a:avLst>
          </a:prstGeom>
          <a:solidFill>
            <a:srgbClr val="D0CED9"/>
          </a:solidFill>
          <a:ln/>
        </p:spPr>
      </p:sp>
      <p:sp>
        <p:nvSpPr>
          <p:cNvPr id="6" name="Shape 3"/>
          <p:cNvSpPr/>
          <p:nvPr/>
        </p:nvSpPr>
        <p:spPr>
          <a:xfrm>
            <a:off x="818912" y="2626281"/>
            <a:ext cx="475536" cy="475536"/>
          </a:xfrm>
          <a:prstGeom prst="roundRect">
            <a:avLst>
              <a:gd name="adj" fmla="val 6667"/>
            </a:avLst>
          </a:prstGeom>
          <a:solidFill>
            <a:srgbClr val="EAE8F3"/>
          </a:solidFill>
          <a:ln/>
        </p:spPr>
      </p:sp>
      <p:sp>
        <p:nvSpPr>
          <p:cNvPr id="7" name="Text 4"/>
          <p:cNvSpPr/>
          <p:nvPr/>
        </p:nvSpPr>
        <p:spPr>
          <a:xfrm>
            <a:off x="985957" y="2705457"/>
            <a:ext cx="141446" cy="317063"/>
          </a:xfrm>
          <a:prstGeom prst="rect">
            <a:avLst/>
          </a:prstGeom>
          <a:noFill/>
          <a:ln/>
        </p:spPr>
        <p:txBody>
          <a:bodyPr wrap="none" lIns="0" tIns="0" rIns="0" bIns="0" rtlCol="0" anchor="t"/>
          <a:lstStyle/>
          <a:p>
            <a:pPr marL="0" indent="0" algn="ctr">
              <a:lnSpc>
                <a:spcPts val="2450"/>
              </a:lnSpc>
              <a:buNone/>
            </a:pPr>
            <a:r>
              <a:rPr lang="en-US" sz="2450" dirty="0">
                <a:solidFill>
                  <a:srgbClr val="49495A"/>
                </a:solidFill>
                <a:latin typeface="Libre Baskerville" pitchFamily="34" charset="0"/>
                <a:ea typeface="Libre Baskerville" pitchFamily="34" charset="-122"/>
                <a:cs typeface="Libre Baskerville" pitchFamily="34" charset="-120"/>
              </a:rPr>
              <a:t>1</a:t>
            </a:r>
            <a:endParaRPr lang="en-US" sz="2450" dirty="0"/>
          </a:p>
        </p:txBody>
      </p:sp>
      <p:sp>
        <p:nvSpPr>
          <p:cNvPr id="8" name="Text 5"/>
          <p:cNvSpPr/>
          <p:nvPr/>
        </p:nvSpPr>
        <p:spPr>
          <a:xfrm>
            <a:off x="2219087" y="2599849"/>
            <a:ext cx="2641997" cy="330160"/>
          </a:xfrm>
          <a:prstGeom prst="rect">
            <a:avLst/>
          </a:prstGeom>
          <a:noFill/>
          <a:ln/>
        </p:spPr>
        <p:txBody>
          <a:bodyPr wrap="none" lIns="0" tIns="0" rIns="0" bIns="0" rtlCol="0" anchor="t"/>
          <a:lstStyle/>
          <a:p>
            <a:pPr marL="0" indent="0" algn="l">
              <a:lnSpc>
                <a:spcPts val="2600"/>
              </a:lnSpc>
              <a:buNone/>
            </a:pPr>
            <a:r>
              <a:rPr lang="en-US" sz="2050" dirty="0">
                <a:solidFill>
                  <a:srgbClr val="49495A"/>
                </a:solidFill>
                <a:latin typeface="Libre Baskerville" pitchFamily="34" charset="0"/>
                <a:ea typeface="Libre Baskerville" pitchFamily="34" charset="-122"/>
                <a:cs typeface="Libre Baskerville" pitchFamily="34" charset="-120"/>
              </a:rPr>
              <a:t>Skills Assessment</a:t>
            </a:r>
            <a:endParaRPr lang="en-US" sz="2050" dirty="0"/>
          </a:p>
        </p:txBody>
      </p:sp>
      <p:sp>
        <p:nvSpPr>
          <p:cNvPr id="9" name="Text 6"/>
          <p:cNvSpPr/>
          <p:nvPr/>
        </p:nvSpPr>
        <p:spPr>
          <a:xfrm>
            <a:off x="2219087" y="3056811"/>
            <a:ext cx="6185178" cy="676275"/>
          </a:xfrm>
          <a:prstGeom prst="rect">
            <a:avLst/>
          </a:prstGeom>
          <a:noFill/>
          <a:ln/>
        </p:spPr>
        <p:txBody>
          <a:bodyPr wrap="square" lIns="0" tIns="0" rIns="0" bIns="0" rtlCol="0" anchor="t"/>
          <a:lstStyle/>
          <a:p>
            <a:pPr marL="0" indent="0" algn="l">
              <a:lnSpc>
                <a:spcPts val="2650"/>
              </a:lnSpc>
              <a:buNone/>
            </a:pPr>
            <a:r>
              <a:rPr lang="en-US" sz="1650" dirty="0">
                <a:solidFill>
                  <a:srgbClr val="49495A"/>
                </a:solidFill>
                <a:latin typeface="Open Sans" pitchFamily="34" charset="0"/>
                <a:ea typeface="Open Sans" pitchFamily="34" charset="-122"/>
                <a:cs typeface="Open Sans" pitchFamily="34" charset="-120"/>
              </a:rPr>
              <a:t>Chatbots conduct interactive assessments to identify your strengths and areas for improvement.</a:t>
            </a:r>
            <a:endParaRPr lang="en-US" sz="1650" dirty="0"/>
          </a:p>
        </p:txBody>
      </p:sp>
      <p:sp>
        <p:nvSpPr>
          <p:cNvPr id="10" name="Shape 7"/>
          <p:cNvSpPr/>
          <p:nvPr/>
        </p:nvSpPr>
        <p:spPr>
          <a:xfrm>
            <a:off x="1271588" y="4619863"/>
            <a:ext cx="739735" cy="22860"/>
          </a:xfrm>
          <a:prstGeom prst="roundRect">
            <a:avLst>
              <a:gd name="adj" fmla="val 138692"/>
            </a:avLst>
          </a:prstGeom>
          <a:solidFill>
            <a:srgbClr val="D0CED9"/>
          </a:solidFill>
          <a:ln/>
        </p:spPr>
      </p:sp>
      <p:sp>
        <p:nvSpPr>
          <p:cNvPr id="11" name="Shape 8"/>
          <p:cNvSpPr/>
          <p:nvPr/>
        </p:nvSpPr>
        <p:spPr>
          <a:xfrm>
            <a:off x="818912" y="4393525"/>
            <a:ext cx="475536" cy="475536"/>
          </a:xfrm>
          <a:prstGeom prst="roundRect">
            <a:avLst>
              <a:gd name="adj" fmla="val 6667"/>
            </a:avLst>
          </a:prstGeom>
          <a:solidFill>
            <a:srgbClr val="EAE8F3"/>
          </a:solidFill>
          <a:ln/>
        </p:spPr>
      </p:sp>
      <p:sp>
        <p:nvSpPr>
          <p:cNvPr id="12" name="Text 9"/>
          <p:cNvSpPr/>
          <p:nvPr/>
        </p:nvSpPr>
        <p:spPr>
          <a:xfrm>
            <a:off x="959048" y="4472702"/>
            <a:ext cx="195263" cy="317063"/>
          </a:xfrm>
          <a:prstGeom prst="rect">
            <a:avLst/>
          </a:prstGeom>
          <a:noFill/>
          <a:ln/>
        </p:spPr>
        <p:txBody>
          <a:bodyPr wrap="none" lIns="0" tIns="0" rIns="0" bIns="0" rtlCol="0" anchor="t"/>
          <a:lstStyle/>
          <a:p>
            <a:pPr marL="0" indent="0" algn="ctr">
              <a:lnSpc>
                <a:spcPts val="2450"/>
              </a:lnSpc>
              <a:buNone/>
            </a:pPr>
            <a:r>
              <a:rPr lang="en-US" sz="2450" dirty="0">
                <a:solidFill>
                  <a:srgbClr val="49495A"/>
                </a:solidFill>
                <a:latin typeface="Libre Baskerville" pitchFamily="34" charset="0"/>
                <a:ea typeface="Libre Baskerville" pitchFamily="34" charset="-122"/>
                <a:cs typeface="Libre Baskerville" pitchFamily="34" charset="-120"/>
              </a:rPr>
              <a:t>2</a:t>
            </a:r>
            <a:endParaRPr lang="en-US" sz="2450" dirty="0"/>
          </a:p>
        </p:txBody>
      </p:sp>
      <p:sp>
        <p:nvSpPr>
          <p:cNvPr id="13" name="Text 10"/>
          <p:cNvSpPr/>
          <p:nvPr/>
        </p:nvSpPr>
        <p:spPr>
          <a:xfrm>
            <a:off x="2219087" y="4367093"/>
            <a:ext cx="2658547" cy="330160"/>
          </a:xfrm>
          <a:prstGeom prst="rect">
            <a:avLst/>
          </a:prstGeom>
          <a:noFill/>
          <a:ln/>
        </p:spPr>
        <p:txBody>
          <a:bodyPr wrap="none" lIns="0" tIns="0" rIns="0" bIns="0" rtlCol="0" anchor="t"/>
          <a:lstStyle/>
          <a:p>
            <a:pPr marL="0" indent="0" algn="l">
              <a:lnSpc>
                <a:spcPts val="2600"/>
              </a:lnSpc>
              <a:buNone/>
            </a:pPr>
            <a:r>
              <a:rPr lang="en-US" sz="2050" dirty="0">
                <a:solidFill>
                  <a:srgbClr val="49495A"/>
                </a:solidFill>
                <a:latin typeface="Libre Baskerville" pitchFamily="34" charset="0"/>
                <a:ea typeface="Libre Baskerville" pitchFamily="34" charset="-122"/>
                <a:cs typeface="Libre Baskerville" pitchFamily="34" charset="-120"/>
              </a:rPr>
              <a:t>Job Market Analysis</a:t>
            </a:r>
            <a:endParaRPr lang="en-US" sz="2050" dirty="0"/>
          </a:p>
        </p:txBody>
      </p:sp>
      <p:sp>
        <p:nvSpPr>
          <p:cNvPr id="14" name="Text 11"/>
          <p:cNvSpPr/>
          <p:nvPr/>
        </p:nvSpPr>
        <p:spPr>
          <a:xfrm>
            <a:off x="2219087" y="4824055"/>
            <a:ext cx="6185178" cy="676275"/>
          </a:xfrm>
          <a:prstGeom prst="rect">
            <a:avLst/>
          </a:prstGeom>
          <a:noFill/>
          <a:ln/>
        </p:spPr>
        <p:txBody>
          <a:bodyPr wrap="square" lIns="0" tIns="0" rIns="0" bIns="0" rtlCol="0" anchor="t"/>
          <a:lstStyle/>
          <a:p>
            <a:pPr marL="0" indent="0" algn="l">
              <a:lnSpc>
                <a:spcPts val="2650"/>
              </a:lnSpc>
              <a:buNone/>
            </a:pPr>
            <a:r>
              <a:rPr lang="en-US" sz="1650" dirty="0">
                <a:solidFill>
                  <a:srgbClr val="49495A"/>
                </a:solidFill>
                <a:latin typeface="Open Sans" pitchFamily="34" charset="0"/>
                <a:ea typeface="Open Sans" pitchFamily="34" charset="-122"/>
                <a:cs typeface="Open Sans" pitchFamily="34" charset="-120"/>
              </a:rPr>
              <a:t>AI algorithms analyze current job trends and provide insights into the demand for specific skills.</a:t>
            </a:r>
            <a:endParaRPr lang="en-US" sz="1650" dirty="0"/>
          </a:p>
        </p:txBody>
      </p:sp>
      <p:sp>
        <p:nvSpPr>
          <p:cNvPr id="15" name="Shape 12"/>
          <p:cNvSpPr/>
          <p:nvPr/>
        </p:nvSpPr>
        <p:spPr>
          <a:xfrm>
            <a:off x="1271588" y="6387108"/>
            <a:ext cx="739735" cy="22860"/>
          </a:xfrm>
          <a:prstGeom prst="roundRect">
            <a:avLst>
              <a:gd name="adj" fmla="val 138692"/>
            </a:avLst>
          </a:prstGeom>
          <a:solidFill>
            <a:srgbClr val="D0CED9"/>
          </a:solidFill>
          <a:ln/>
        </p:spPr>
      </p:sp>
      <p:sp>
        <p:nvSpPr>
          <p:cNvPr id="16" name="Shape 13"/>
          <p:cNvSpPr/>
          <p:nvPr/>
        </p:nvSpPr>
        <p:spPr>
          <a:xfrm>
            <a:off x="818912" y="6160770"/>
            <a:ext cx="475536" cy="475536"/>
          </a:xfrm>
          <a:prstGeom prst="roundRect">
            <a:avLst>
              <a:gd name="adj" fmla="val 6667"/>
            </a:avLst>
          </a:prstGeom>
          <a:solidFill>
            <a:srgbClr val="EAE8F3"/>
          </a:solidFill>
          <a:ln/>
        </p:spPr>
      </p:sp>
      <p:sp>
        <p:nvSpPr>
          <p:cNvPr id="17" name="Text 14"/>
          <p:cNvSpPr/>
          <p:nvPr/>
        </p:nvSpPr>
        <p:spPr>
          <a:xfrm>
            <a:off x="959048" y="6239947"/>
            <a:ext cx="195263" cy="317063"/>
          </a:xfrm>
          <a:prstGeom prst="rect">
            <a:avLst/>
          </a:prstGeom>
          <a:noFill/>
          <a:ln/>
        </p:spPr>
        <p:txBody>
          <a:bodyPr wrap="none" lIns="0" tIns="0" rIns="0" bIns="0" rtlCol="0" anchor="t"/>
          <a:lstStyle/>
          <a:p>
            <a:pPr marL="0" indent="0" algn="ctr">
              <a:lnSpc>
                <a:spcPts val="2450"/>
              </a:lnSpc>
              <a:buNone/>
            </a:pPr>
            <a:r>
              <a:rPr lang="en-US" sz="2450" dirty="0">
                <a:solidFill>
                  <a:srgbClr val="49495A"/>
                </a:solidFill>
                <a:latin typeface="Libre Baskerville" pitchFamily="34" charset="0"/>
                <a:ea typeface="Libre Baskerville" pitchFamily="34" charset="-122"/>
                <a:cs typeface="Libre Baskerville" pitchFamily="34" charset="-120"/>
              </a:rPr>
              <a:t>3</a:t>
            </a:r>
            <a:endParaRPr lang="en-US" sz="2450" dirty="0"/>
          </a:p>
        </p:txBody>
      </p:sp>
      <p:sp>
        <p:nvSpPr>
          <p:cNvPr id="18" name="Text 15"/>
          <p:cNvSpPr/>
          <p:nvPr/>
        </p:nvSpPr>
        <p:spPr>
          <a:xfrm>
            <a:off x="2219087" y="6134338"/>
            <a:ext cx="3826550" cy="330160"/>
          </a:xfrm>
          <a:prstGeom prst="rect">
            <a:avLst/>
          </a:prstGeom>
          <a:noFill/>
          <a:ln/>
        </p:spPr>
        <p:txBody>
          <a:bodyPr wrap="none" lIns="0" tIns="0" rIns="0" bIns="0" rtlCol="0" anchor="t"/>
          <a:lstStyle/>
          <a:p>
            <a:pPr marL="0" indent="0" algn="l">
              <a:lnSpc>
                <a:spcPts val="2600"/>
              </a:lnSpc>
              <a:buNone/>
            </a:pPr>
            <a:r>
              <a:rPr lang="en-US" sz="2050" dirty="0">
                <a:solidFill>
                  <a:srgbClr val="49495A"/>
                </a:solidFill>
                <a:latin typeface="Libre Baskerville" pitchFamily="34" charset="0"/>
                <a:ea typeface="Libre Baskerville" pitchFamily="34" charset="-122"/>
                <a:cs typeface="Libre Baskerville" pitchFamily="34" charset="-120"/>
              </a:rPr>
              <a:t>Personalized Learning Paths</a:t>
            </a:r>
            <a:endParaRPr lang="en-US" sz="2050" dirty="0"/>
          </a:p>
        </p:txBody>
      </p:sp>
      <p:sp>
        <p:nvSpPr>
          <p:cNvPr id="19" name="Text 16"/>
          <p:cNvSpPr/>
          <p:nvPr/>
        </p:nvSpPr>
        <p:spPr>
          <a:xfrm>
            <a:off x="2219087" y="6591300"/>
            <a:ext cx="6185178" cy="676275"/>
          </a:xfrm>
          <a:prstGeom prst="rect">
            <a:avLst/>
          </a:prstGeom>
          <a:noFill/>
          <a:ln/>
        </p:spPr>
        <p:txBody>
          <a:bodyPr wrap="square" lIns="0" tIns="0" rIns="0" bIns="0" rtlCol="0" anchor="t"/>
          <a:lstStyle/>
          <a:p>
            <a:pPr marL="0" indent="0" algn="l">
              <a:lnSpc>
                <a:spcPts val="2650"/>
              </a:lnSpc>
              <a:buNone/>
            </a:pPr>
            <a:r>
              <a:rPr lang="en-US" sz="1650" dirty="0">
                <a:solidFill>
                  <a:srgbClr val="49495A"/>
                </a:solidFill>
                <a:latin typeface="Open Sans" pitchFamily="34" charset="0"/>
                <a:ea typeface="Open Sans" pitchFamily="34" charset="-122"/>
                <a:cs typeface="Open Sans" pitchFamily="34" charset="-120"/>
              </a:rPr>
              <a:t>Chatbots recommend educational programs, certifications, and training opportunities based on your career goals.</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810119"/>
            <a:ext cx="9791105" cy="708779"/>
          </a:xfrm>
          <a:prstGeom prst="rect">
            <a:avLst/>
          </a:prstGeom>
          <a:noFill/>
          <a:ln/>
        </p:spPr>
        <p:txBody>
          <a:bodyPr wrap="none" lIns="0" tIns="0" rIns="0" bIns="0" rtlCol="0" anchor="t"/>
          <a:lstStyle/>
          <a:p>
            <a:pPr marL="0" indent="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Efficient and Accessible Guidance</a:t>
            </a:r>
            <a:endParaRPr lang="en-US" sz="4450" dirty="0"/>
          </a:p>
        </p:txBody>
      </p:sp>
      <p:sp>
        <p:nvSpPr>
          <p:cNvPr id="4" name="Shape 1"/>
          <p:cNvSpPr/>
          <p:nvPr/>
        </p:nvSpPr>
        <p:spPr>
          <a:xfrm>
            <a:off x="793790" y="4859060"/>
            <a:ext cx="4196358" cy="2395657"/>
          </a:xfrm>
          <a:prstGeom prst="roundRect">
            <a:avLst>
              <a:gd name="adj" fmla="val 1420"/>
            </a:avLst>
          </a:prstGeom>
          <a:solidFill>
            <a:srgbClr val="EAE8F3"/>
          </a:solidFill>
          <a:ln/>
        </p:spPr>
      </p:sp>
      <p:sp>
        <p:nvSpPr>
          <p:cNvPr id="5" name="Text 2"/>
          <p:cNvSpPr/>
          <p:nvPr/>
        </p:nvSpPr>
        <p:spPr>
          <a:xfrm>
            <a:off x="1020604" y="508587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24/7 Availability</a:t>
            </a:r>
            <a:endParaRPr lang="en-US" sz="2200" dirty="0"/>
          </a:p>
        </p:txBody>
      </p:sp>
      <p:sp>
        <p:nvSpPr>
          <p:cNvPr id="6" name="Text 3"/>
          <p:cNvSpPr/>
          <p:nvPr/>
        </p:nvSpPr>
        <p:spPr>
          <a:xfrm>
            <a:off x="1020604" y="5576292"/>
            <a:ext cx="3742730" cy="1451610"/>
          </a:xfrm>
          <a:prstGeom prst="rect">
            <a:avLst/>
          </a:prstGeom>
          <a:noFill/>
          <a:ln/>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Chatbots provide instant access to career guidance whenever you need it, regardless of time or location.</a:t>
            </a:r>
            <a:endParaRPr lang="en-US" sz="1750" dirty="0"/>
          </a:p>
        </p:txBody>
      </p:sp>
      <p:sp>
        <p:nvSpPr>
          <p:cNvPr id="7" name="Shape 4"/>
          <p:cNvSpPr/>
          <p:nvPr/>
        </p:nvSpPr>
        <p:spPr>
          <a:xfrm>
            <a:off x="5216962" y="4859060"/>
            <a:ext cx="4196358" cy="2395657"/>
          </a:xfrm>
          <a:prstGeom prst="roundRect">
            <a:avLst>
              <a:gd name="adj" fmla="val 1420"/>
            </a:avLst>
          </a:prstGeom>
          <a:solidFill>
            <a:srgbClr val="EAE8F3"/>
          </a:solidFill>
          <a:ln/>
        </p:spPr>
      </p:sp>
      <p:sp>
        <p:nvSpPr>
          <p:cNvPr id="8" name="Text 5"/>
          <p:cNvSpPr/>
          <p:nvPr/>
        </p:nvSpPr>
        <p:spPr>
          <a:xfrm>
            <a:off x="5443776" y="5085874"/>
            <a:ext cx="3373874" cy="354330"/>
          </a:xfrm>
          <a:prstGeom prst="rect">
            <a:avLst/>
          </a:prstGeom>
          <a:noFill/>
          <a:ln/>
        </p:spPr>
        <p:txBody>
          <a:bodyPr wrap="none" lIns="0" tIns="0" rIns="0" bIns="0" rtlCol="0" anchor="t"/>
          <a:lstStyle/>
          <a:p>
            <a:pPr marL="0" indent="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Cost-Effective Solution</a:t>
            </a:r>
            <a:endParaRPr lang="en-US" sz="2200" dirty="0"/>
          </a:p>
        </p:txBody>
      </p:sp>
      <p:sp>
        <p:nvSpPr>
          <p:cNvPr id="9" name="Text 6"/>
          <p:cNvSpPr/>
          <p:nvPr/>
        </p:nvSpPr>
        <p:spPr>
          <a:xfrm>
            <a:off x="5443776" y="5576292"/>
            <a:ext cx="3742730" cy="1088708"/>
          </a:xfrm>
          <a:prstGeom prst="rect">
            <a:avLst/>
          </a:prstGeom>
          <a:noFill/>
          <a:ln/>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AI-powered chatbots offer an affordable alternative to traditional career counseling services.</a:t>
            </a:r>
            <a:endParaRPr lang="en-US" sz="1750" dirty="0"/>
          </a:p>
        </p:txBody>
      </p:sp>
      <p:sp>
        <p:nvSpPr>
          <p:cNvPr id="10" name="Shape 7"/>
          <p:cNvSpPr/>
          <p:nvPr/>
        </p:nvSpPr>
        <p:spPr>
          <a:xfrm>
            <a:off x="9640133" y="4859060"/>
            <a:ext cx="4196358" cy="2395657"/>
          </a:xfrm>
          <a:prstGeom prst="roundRect">
            <a:avLst>
              <a:gd name="adj" fmla="val 1420"/>
            </a:avLst>
          </a:prstGeom>
          <a:solidFill>
            <a:srgbClr val="EAE8F3"/>
          </a:solidFill>
          <a:ln/>
        </p:spPr>
      </p:sp>
      <p:sp>
        <p:nvSpPr>
          <p:cNvPr id="11" name="Text 8"/>
          <p:cNvSpPr/>
          <p:nvPr/>
        </p:nvSpPr>
        <p:spPr>
          <a:xfrm>
            <a:off x="9866948" y="5085874"/>
            <a:ext cx="3261598" cy="354330"/>
          </a:xfrm>
          <a:prstGeom prst="rect">
            <a:avLst/>
          </a:prstGeom>
          <a:noFill/>
          <a:ln/>
        </p:spPr>
        <p:txBody>
          <a:bodyPr wrap="none" lIns="0" tIns="0" rIns="0" bIns="0" rtlCol="0" anchor="t"/>
          <a:lstStyle/>
          <a:p>
            <a:pPr marL="0" indent="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Increased Accessibility</a:t>
            </a:r>
            <a:endParaRPr lang="en-US" sz="2200" dirty="0"/>
          </a:p>
        </p:txBody>
      </p:sp>
      <p:sp>
        <p:nvSpPr>
          <p:cNvPr id="12" name="Text 9"/>
          <p:cNvSpPr/>
          <p:nvPr/>
        </p:nvSpPr>
        <p:spPr>
          <a:xfrm>
            <a:off x="9866948" y="5576292"/>
            <a:ext cx="3742730" cy="1088708"/>
          </a:xfrm>
          <a:prstGeom prst="rect">
            <a:avLst/>
          </a:prstGeom>
          <a:noFill/>
          <a:ln/>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Chatbots break down geographical barriers, making career guidance accessible to a wider audience.</a:t>
            </a:r>
            <a:endParaRPr lang="en-US" sz="1750" dirty="0"/>
          </a:p>
        </p:txBody>
      </p:sp>
      <p:pic>
        <p:nvPicPr>
          <p:cNvPr id="13" name="Picture 12">
            <a:extLst>
              <a:ext uri="{FF2B5EF4-FFF2-40B4-BE49-F238E27FC236}">
                <a16:creationId xmlns:a16="http://schemas.microsoft.com/office/drawing/2014/main" id="{20338978-09F2-C84C-D6C7-01E1A3DCAD63}"/>
              </a:ext>
            </a:extLst>
          </p:cNvPr>
          <p:cNvPicPr>
            <a:picLocks noChangeAspect="1"/>
          </p:cNvPicPr>
          <p:nvPr/>
        </p:nvPicPr>
        <p:blipFill>
          <a:blip r:embed="rId4"/>
          <a:stretch>
            <a:fillRect/>
          </a:stretch>
        </p:blipFill>
        <p:spPr>
          <a:xfrm>
            <a:off x="12013552" y="7649203"/>
            <a:ext cx="2616848" cy="51402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696"/>
          </a:xfrm>
          <a:prstGeom prst="rect">
            <a:avLst/>
          </a:prstGeom>
        </p:spPr>
      </p:pic>
      <p:sp>
        <p:nvSpPr>
          <p:cNvPr id="3" name="Text 0"/>
          <p:cNvSpPr/>
          <p:nvPr/>
        </p:nvSpPr>
        <p:spPr>
          <a:xfrm>
            <a:off x="6240423" y="592455"/>
            <a:ext cx="7635954" cy="1346597"/>
          </a:xfrm>
          <a:prstGeom prst="rect">
            <a:avLst/>
          </a:prstGeom>
          <a:noFill/>
          <a:ln/>
        </p:spPr>
        <p:txBody>
          <a:bodyPr wrap="square" lIns="0" tIns="0" rIns="0" bIns="0" rtlCol="0" anchor="t"/>
          <a:lstStyle/>
          <a:p>
            <a:pPr marL="0" indent="0">
              <a:lnSpc>
                <a:spcPts val="5300"/>
              </a:lnSpc>
              <a:buNone/>
            </a:pPr>
            <a:r>
              <a:rPr lang="en-US" sz="4200" dirty="0">
                <a:solidFill>
                  <a:srgbClr val="403CCF"/>
                </a:solidFill>
                <a:latin typeface="Libre Baskerville" pitchFamily="34" charset="0"/>
                <a:ea typeface="Libre Baskerville" pitchFamily="34" charset="-122"/>
                <a:cs typeface="Libre Baskerville" pitchFamily="34" charset="-120"/>
              </a:rPr>
              <a:t>The Future of Career Guidance</a:t>
            </a:r>
            <a:endParaRPr lang="en-US" sz="4200" dirty="0"/>
          </a:p>
        </p:txBody>
      </p:sp>
      <p:pic>
        <p:nvPicPr>
          <p:cNvPr id="4" name="Image 1" descr="preencoded.png"/>
          <p:cNvPicPr>
            <a:picLocks noChangeAspect="1"/>
          </p:cNvPicPr>
          <p:nvPr/>
        </p:nvPicPr>
        <p:blipFill>
          <a:blip r:embed="rId4"/>
          <a:stretch>
            <a:fillRect/>
          </a:stretch>
        </p:blipFill>
        <p:spPr>
          <a:xfrm>
            <a:off x="6240423" y="2262188"/>
            <a:ext cx="1077278" cy="1723549"/>
          </a:xfrm>
          <a:prstGeom prst="rect">
            <a:avLst/>
          </a:prstGeom>
        </p:spPr>
      </p:pic>
      <p:sp>
        <p:nvSpPr>
          <p:cNvPr id="5" name="Text 1"/>
          <p:cNvSpPr/>
          <p:nvPr/>
        </p:nvSpPr>
        <p:spPr>
          <a:xfrm>
            <a:off x="7640836" y="2477572"/>
            <a:ext cx="3596283" cy="336590"/>
          </a:xfrm>
          <a:prstGeom prst="rect">
            <a:avLst/>
          </a:prstGeom>
          <a:noFill/>
          <a:ln/>
        </p:spPr>
        <p:txBody>
          <a:bodyPr wrap="none" lIns="0" tIns="0" rIns="0" bIns="0" rtlCol="0" anchor="t"/>
          <a:lstStyle/>
          <a:p>
            <a:pPr marL="0" indent="0" algn="l">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AI-Driven Personalization</a:t>
            </a:r>
            <a:endParaRPr lang="en-US" sz="2100" dirty="0"/>
          </a:p>
        </p:txBody>
      </p:sp>
      <p:sp>
        <p:nvSpPr>
          <p:cNvPr id="6" name="Text 2"/>
          <p:cNvSpPr/>
          <p:nvPr/>
        </p:nvSpPr>
        <p:spPr>
          <a:xfrm>
            <a:off x="7640836" y="2943344"/>
            <a:ext cx="6235541" cy="689610"/>
          </a:xfrm>
          <a:prstGeom prst="rect">
            <a:avLst/>
          </a:prstGeom>
          <a:noFill/>
          <a:ln/>
        </p:spPr>
        <p:txBody>
          <a:bodyPr wrap="square" lIns="0" tIns="0" rIns="0" bIns="0" rtlCol="0" anchor="t"/>
          <a:lstStyle/>
          <a:p>
            <a:pPr marL="0" indent="0" algn="l">
              <a:lnSpc>
                <a:spcPts val="2700"/>
              </a:lnSpc>
              <a:buNone/>
            </a:pPr>
            <a:r>
              <a:rPr lang="en-US" sz="1650" dirty="0">
                <a:solidFill>
                  <a:srgbClr val="49495A"/>
                </a:solidFill>
                <a:latin typeface="Open Sans" pitchFamily="34" charset="0"/>
                <a:ea typeface="Open Sans" pitchFamily="34" charset="-122"/>
                <a:cs typeface="Open Sans" pitchFamily="34" charset="-120"/>
              </a:rPr>
              <a:t>AI will continue to evolve, offering even more personalized and tailored career guidance.</a:t>
            </a:r>
            <a:endParaRPr lang="en-US" sz="1650" dirty="0"/>
          </a:p>
        </p:txBody>
      </p:sp>
      <p:pic>
        <p:nvPicPr>
          <p:cNvPr id="7" name="Image 2" descr="preencoded.png"/>
          <p:cNvPicPr>
            <a:picLocks noChangeAspect="1"/>
          </p:cNvPicPr>
          <p:nvPr/>
        </p:nvPicPr>
        <p:blipFill>
          <a:blip r:embed="rId5"/>
          <a:stretch>
            <a:fillRect/>
          </a:stretch>
        </p:blipFill>
        <p:spPr>
          <a:xfrm>
            <a:off x="6240423" y="3985736"/>
            <a:ext cx="1077278" cy="1723549"/>
          </a:xfrm>
          <a:prstGeom prst="rect">
            <a:avLst/>
          </a:prstGeom>
        </p:spPr>
      </p:pic>
      <p:sp>
        <p:nvSpPr>
          <p:cNvPr id="8" name="Text 3"/>
          <p:cNvSpPr/>
          <p:nvPr/>
        </p:nvSpPr>
        <p:spPr>
          <a:xfrm>
            <a:off x="7640836" y="4201120"/>
            <a:ext cx="4176951" cy="336590"/>
          </a:xfrm>
          <a:prstGeom prst="rect">
            <a:avLst/>
          </a:prstGeom>
          <a:noFill/>
          <a:ln/>
        </p:spPr>
        <p:txBody>
          <a:bodyPr wrap="none" lIns="0" tIns="0" rIns="0" bIns="0" rtlCol="0" anchor="t"/>
          <a:lstStyle/>
          <a:p>
            <a:pPr marL="0" indent="0" algn="l">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Integration with Job Platforms</a:t>
            </a:r>
            <a:endParaRPr lang="en-US" sz="2100" dirty="0"/>
          </a:p>
        </p:txBody>
      </p:sp>
      <p:sp>
        <p:nvSpPr>
          <p:cNvPr id="9" name="Text 4"/>
          <p:cNvSpPr/>
          <p:nvPr/>
        </p:nvSpPr>
        <p:spPr>
          <a:xfrm>
            <a:off x="7640836" y="4666893"/>
            <a:ext cx="6235541" cy="689610"/>
          </a:xfrm>
          <a:prstGeom prst="rect">
            <a:avLst/>
          </a:prstGeom>
          <a:noFill/>
          <a:ln/>
        </p:spPr>
        <p:txBody>
          <a:bodyPr wrap="square" lIns="0" tIns="0" rIns="0" bIns="0" rtlCol="0" anchor="t"/>
          <a:lstStyle/>
          <a:p>
            <a:pPr marL="0" indent="0" algn="l">
              <a:lnSpc>
                <a:spcPts val="2700"/>
              </a:lnSpc>
              <a:buNone/>
            </a:pPr>
            <a:r>
              <a:rPr lang="en-US" sz="1650" dirty="0">
                <a:solidFill>
                  <a:srgbClr val="49495A"/>
                </a:solidFill>
                <a:latin typeface="Open Sans" pitchFamily="34" charset="0"/>
                <a:ea typeface="Open Sans" pitchFamily="34" charset="-122"/>
                <a:cs typeface="Open Sans" pitchFamily="34" charset="-120"/>
              </a:rPr>
              <a:t>Chatbots will seamlessly connect users with job opportunities, simplifying the job search process.</a:t>
            </a:r>
            <a:endParaRPr lang="en-US" sz="1650" dirty="0"/>
          </a:p>
        </p:txBody>
      </p:sp>
      <p:pic>
        <p:nvPicPr>
          <p:cNvPr id="10" name="Image 3" descr="preencoded.png"/>
          <p:cNvPicPr>
            <a:picLocks noChangeAspect="1"/>
          </p:cNvPicPr>
          <p:nvPr/>
        </p:nvPicPr>
        <p:blipFill>
          <a:blip r:embed="rId6"/>
          <a:stretch>
            <a:fillRect/>
          </a:stretch>
        </p:blipFill>
        <p:spPr>
          <a:xfrm>
            <a:off x="6240423" y="5709285"/>
            <a:ext cx="1077278" cy="1930956"/>
          </a:xfrm>
          <a:prstGeom prst="rect">
            <a:avLst/>
          </a:prstGeom>
        </p:spPr>
      </p:pic>
      <p:sp>
        <p:nvSpPr>
          <p:cNvPr id="11" name="Text 5"/>
          <p:cNvSpPr/>
          <p:nvPr/>
        </p:nvSpPr>
        <p:spPr>
          <a:xfrm>
            <a:off x="7640836" y="5924669"/>
            <a:ext cx="3765113" cy="336590"/>
          </a:xfrm>
          <a:prstGeom prst="rect">
            <a:avLst/>
          </a:prstGeom>
          <a:noFill/>
          <a:ln/>
        </p:spPr>
        <p:txBody>
          <a:bodyPr wrap="none" lIns="0" tIns="0" rIns="0" bIns="0" rtlCol="0" anchor="t"/>
          <a:lstStyle/>
          <a:p>
            <a:pPr marL="0" indent="0" algn="l">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Enhanced Career Coaching</a:t>
            </a:r>
            <a:endParaRPr lang="en-US" sz="2100" dirty="0"/>
          </a:p>
        </p:txBody>
      </p:sp>
      <p:sp>
        <p:nvSpPr>
          <p:cNvPr id="12" name="Text 6"/>
          <p:cNvSpPr/>
          <p:nvPr/>
        </p:nvSpPr>
        <p:spPr>
          <a:xfrm>
            <a:off x="7640836" y="6390442"/>
            <a:ext cx="6235541" cy="1034415"/>
          </a:xfrm>
          <a:prstGeom prst="rect">
            <a:avLst/>
          </a:prstGeom>
          <a:noFill/>
          <a:ln/>
        </p:spPr>
        <p:txBody>
          <a:bodyPr wrap="square" lIns="0" tIns="0" rIns="0" bIns="0" rtlCol="0" anchor="t"/>
          <a:lstStyle/>
          <a:p>
            <a:pPr marL="0" indent="0" algn="l">
              <a:lnSpc>
                <a:spcPts val="2700"/>
              </a:lnSpc>
              <a:buNone/>
            </a:pPr>
            <a:r>
              <a:rPr lang="en-US" sz="1650" dirty="0">
                <a:solidFill>
                  <a:srgbClr val="49495A"/>
                </a:solidFill>
                <a:latin typeface="Open Sans" pitchFamily="34" charset="0"/>
                <a:ea typeface="Open Sans" pitchFamily="34" charset="-122"/>
                <a:cs typeface="Open Sans" pitchFamily="34" charset="-120"/>
              </a:rPr>
              <a:t>AI will provide more interactive and engaging career coaching experiences, fostering personal growth and professional development.</a:t>
            </a:r>
            <a:endParaRPr lang="en-US" sz="1650" dirty="0"/>
          </a:p>
        </p:txBody>
      </p:sp>
      <p:pic>
        <p:nvPicPr>
          <p:cNvPr id="13" name="Picture 12">
            <a:extLst>
              <a:ext uri="{FF2B5EF4-FFF2-40B4-BE49-F238E27FC236}">
                <a16:creationId xmlns:a16="http://schemas.microsoft.com/office/drawing/2014/main" id="{5E6A739F-B807-B307-1A2C-1160622C5162}"/>
              </a:ext>
            </a:extLst>
          </p:cNvPr>
          <p:cNvPicPr>
            <a:picLocks noChangeAspect="1"/>
          </p:cNvPicPr>
          <p:nvPr/>
        </p:nvPicPr>
        <p:blipFill>
          <a:blip r:embed="rId7"/>
          <a:stretch>
            <a:fillRect/>
          </a:stretch>
        </p:blipFill>
        <p:spPr>
          <a:xfrm>
            <a:off x="12013552" y="7649203"/>
            <a:ext cx="2616848" cy="51402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10076"/>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Conclusion: A New Era of Career Empowerment</a:t>
            </a:r>
            <a:endParaRPr lang="en-US" sz="4450" dirty="0"/>
          </a:p>
        </p:txBody>
      </p:sp>
      <p:sp>
        <p:nvSpPr>
          <p:cNvPr id="4" name="Text 1"/>
          <p:cNvSpPr/>
          <p:nvPr/>
        </p:nvSpPr>
        <p:spPr>
          <a:xfrm>
            <a:off x="6280190" y="426779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49495A"/>
                </a:solidFill>
                <a:latin typeface="Open Sans" pitchFamily="34" charset="0"/>
                <a:ea typeface="Open Sans" pitchFamily="34" charset="-122"/>
                <a:cs typeface="Open Sans" pitchFamily="34" charset="-120"/>
              </a:rPr>
              <a:t>AI-powered career counseling chatbots are transforming the landscape of career guidance. By providing personalized insights, efficient services, and accessible support, they are empowering individuals to make informed decisions about their future.</a:t>
            </a:r>
            <a:endParaRPr lang="en-US" sz="1750" dirty="0"/>
          </a:p>
        </p:txBody>
      </p:sp>
      <p:pic>
        <p:nvPicPr>
          <p:cNvPr id="5" name="Picture 4">
            <a:extLst>
              <a:ext uri="{FF2B5EF4-FFF2-40B4-BE49-F238E27FC236}">
                <a16:creationId xmlns:a16="http://schemas.microsoft.com/office/drawing/2014/main" id="{A5737CC6-9C74-07FC-01D6-292BC8D5CD57}"/>
              </a:ext>
            </a:extLst>
          </p:cNvPr>
          <p:cNvPicPr>
            <a:picLocks noChangeAspect="1"/>
          </p:cNvPicPr>
          <p:nvPr/>
        </p:nvPicPr>
        <p:blipFill>
          <a:blip r:embed="rId4"/>
          <a:stretch>
            <a:fillRect/>
          </a:stretch>
        </p:blipFill>
        <p:spPr>
          <a:xfrm>
            <a:off x="12013552" y="7649203"/>
            <a:ext cx="2616848" cy="51402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F2D7E59-1577-9DCD-9391-F9326D57AF5D}"/>
              </a:ext>
            </a:extLst>
          </p:cNvPr>
          <p:cNvPicPr>
            <a:picLocks noChangeAspect="1"/>
          </p:cNvPicPr>
          <p:nvPr/>
        </p:nvPicPr>
        <p:blipFill>
          <a:blip r:embed="rId2"/>
          <a:stretch>
            <a:fillRect/>
          </a:stretch>
        </p:blipFill>
        <p:spPr>
          <a:xfrm>
            <a:off x="12013552" y="7649203"/>
            <a:ext cx="2616848" cy="514024"/>
          </a:xfrm>
          <a:prstGeom prst="rect">
            <a:avLst/>
          </a:prstGeom>
        </p:spPr>
      </p:pic>
      <p:sp>
        <p:nvSpPr>
          <p:cNvPr id="4" name="Rectangle 3">
            <a:extLst>
              <a:ext uri="{FF2B5EF4-FFF2-40B4-BE49-F238E27FC236}">
                <a16:creationId xmlns:a16="http://schemas.microsoft.com/office/drawing/2014/main" id="{E80A3E3F-B1FF-6365-03A8-E1BE1D52E7A5}"/>
              </a:ext>
            </a:extLst>
          </p:cNvPr>
          <p:cNvSpPr/>
          <p:nvPr/>
        </p:nvSpPr>
        <p:spPr>
          <a:xfrm>
            <a:off x="2151979" y="2190032"/>
            <a:ext cx="9430723" cy="1323439"/>
          </a:xfrm>
          <a:prstGeom prst="rect">
            <a:avLst/>
          </a:prstGeom>
          <a:noFill/>
        </p:spPr>
        <p:txBody>
          <a:bodyPr wrap="square" lIns="91440" tIns="45720" rIns="91440" bIns="45720">
            <a:spAutoFit/>
          </a:bodyPr>
          <a:lstStyle/>
          <a:p>
            <a:pPr algn="ctr"/>
            <a:r>
              <a:rPr lang="en-IN" sz="80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THANKYOU</a:t>
            </a:r>
          </a:p>
        </p:txBody>
      </p:sp>
      <p:sp>
        <p:nvSpPr>
          <p:cNvPr id="5" name="Rectangle 4">
            <a:extLst>
              <a:ext uri="{FF2B5EF4-FFF2-40B4-BE49-F238E27FC236}">
                <a16:creationId xmlns:a16="http://schemas.microsoft.com/office/drawing/2014/main" id="{B6A58000-F6F1-C4DB-99D1-2034763442F4}"/>
              </a:ext>
            </a:extLst>
          </p:cNvPr>
          <p:cNvSpPr/>
          <p:nvPr/>
        </p:nvSpPr>
        <p:spPr>
          <a:xfrm>
            <a:off x="2202986" y="3845985"/>
            <a:ext cx="9328708" cy="3785652"/>
          </a:xfrm>
          <a:prstGeom prst="rect">
            <a:avLst/>
          </a:prstGeom>
          <a:noFill/>
        </p:spPr>
        <p:txBody>
          <a:bodyPr wrap="none" lIns="91440" tIns="45720" rIns="91440" bIns="45720">
            <a:spAutoFit/>
          </a:bodyPr>
          <a:lstStyle/>
          <a:p>
            <a:pPr algn="ctr"/>
            <a:r>
              <a:rPr lang="en-IN" sz="4800" b="1" cap="none" spc="0" dirty="0">
                <a:ln w="12700">
                  <a:solidFill>
                    <a:schemeClr val="accent5"/>
                  </a:solidFill>
                  <a:prstDash val="solid"/>
                </a:ln>
                <a:solidFill>
                  <a:schemeClr val="accent4">
                    <a:lumMod val="60000"/>
                    <a:lumOff val="40000"/>
                  </a:schemeClr>
                </a:solidFill>
                <a:effectLst/>
              </a:rPr>
              <a:t>DONE BY :</a:t>
            </a:r>
          </a:p>
          <a:p>
            <a:pPr algn="ctr"/>
            <a:r>
              <a:rPr lang="en-IN" sz="4800" b="1" cap="none" spc="0" dirty="0">
                <a:ln w="12700">
                  <a:solidFill>
                    <a:schemeClr val="accent5"/>
                  </a:solidFill>
                  <a:prstDash val="solid"/>
                </a:ln>
                <a:solidFill>
                  <a:schemeClr val="accent4">
                    <a:lumMod val="60000"/>
                    <a:lumOff val="40000"/>
                  </a:schemeClr>
                </a:solidFill>
                <a:effectLst/>
              </a:rPr>
              <a:t>	HARSHINI R (22CS031)</a:t>
            </a:r>
          </a:p>
          <a:p>
            <a:pPr algn="ctr"/>
            <a:r>
              <a:rPr lang="en-IN" sz="4800" b="1" cap="none" spc="0" dirty="0">
                <a:ln w="12700">
                  <a:solidFill>
                    <a:schemeClr val="accent5"/>
                  </a:solidFill>
                  <a:prstDash val="solid"/>
                </a:ln>
                <a:solidFill>
                  <a:schemeClr val="accent4">
                    <a:lumMod val="60000"/>
                    <a:lumOff val="40000"/>
                  </a:schemeClr>
                </a:solidFill>
                <a:effectLst/>
              </a:rPr>
              <a:t>	JANANI J (22CS034)</a:t>
            </a:r>
          </a:p>
          <a:p>
            <a:pPr algn="ctr"/>
            <a:r>
              <a:rPr lang="en-IN" sz="4800" b="1" cap="none" spc="0" dirty="0">
                <a:ln w="12700">
                  <a:solidFill>
                    <a:schemeClr val="accent5"/>
                  </a:solidFill>
                  <a:prstDash val="solid"/>
                </a:ln>
                <a:solidFill>
                  <a:schemeClr val="accent4">
                    <a:lumMod val="60000"/>
                    <a:lumOff val="40000"/>
                  </a:schemeClr>
                </a:solidFill>
                <a:effectLst/>
              </a:rPr>
              <a:t>	MOHANA PRASATH G (22CS050)</a:t>
            </a:r>
          </a:p>
          <a:p>
            <a:pPr algn="ctr"/>
            <a:r>
              <a:rPr lang="en-IN" sz="4800" b="1" cap="none" spc="0" dirty="0">
                <a:ln w="12700">
                  <a:solidFill>
                    <a:schemeClr val="accent5"/>
                  </a:solidFill>
                  <a:prstDash val="solid"/>
                </a:ln>
                <a:solidFill>
                  <a:schemeClr val="accent4">
                    <a:lumMod val="60000"/>
                    <a:lumOff val="40000"/>
                  </a:schemeClr>
                </a:solidFill>
                <a:effectLst/>
              </a:rPr>
              <a:t>	SHARMILA B (22CS088)</a:t>
            </a:r>
          </a:p>
        </p:txBody>
      </p:sp>
    </p:spTree>
    <p:extLst>
      <p:ext uri="{BB962C8B-B14F-4D97-AF65-F5344CB8AC3E}">
        <p14:creationId xmlns:p14="http://schemas.microsoft.com/office/powerpoint/2010/main" val="14515065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428</Words>
  <Application>Microsoft Office PowerPoint</Application>
  <PresentationFormat>Custom</PresentationFormat>
  <Paragraphs>58</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Open Sans</vt:lpstr>
      <vt:lpstr>Libre Baskerville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MOHANA PRASATH G</cp:lastModifiedBy>
  <cp:revision>2</cp:revision>
  <dcterms:created xsi:type="dcterms:W3CDTF">2024-11-16T06:16:53Z</dcterms:created>
  <dcterms:modified xsi:type="dcterms:W3CDTF">2024-11-16T06:21:35Z</dcterms:modified>
</cp:coreProperties>
</file>